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187" autoAdjust="0"/>
    <p:restoredTop sz="94660"/>
  </p:normalViewPr>
  <p:slideViewPr>
    <p:cSldViewPr snapToGrid="0">
      <p:cViewPr>
        <p:scale>
          <a:sx n="57" d="100"/>
          <a:sy n="57" d="100"/>
        </p:scale>
        <p:origin x="624" y="8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1958305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3449133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1862650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7559104-033B-4E5E-A64E-D256CA35D27B}" type="datetimeFigureOut">
              <a:rPr lang="es-CO" smtClean="0"/>
              <a:t>12/03/2014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1825519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7559104-033B-4E5E-A64E-D256CA35D27B}" type="datetimeFigureOut">
              <a:rPr lang="es-CO" smtClean="0"/>
              <a:t>12/03/2014</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268725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3"/>
          <p:cNvSpPr>
            <a:spLocks noGrp="1"/>
          </p:cNvSpPr>
          <p:nvPr>
            <p:ph type="ftr" sz="quarter" idx="11"/>
          </p:nvPr>
        </p:nvSpPr>
        <p:spPr/>
        <p:txBody>
          <a:bodyPr/>
          <a:lstStyle/>
          <a:p>
            <a:endParaRPr lang="es-CO"/>
          </a:p>
        </p:txBody>
      </p:sp>
      <p:sp>
        <p:nvSpPr>
          <p:cNvPr id="6" name="Slide Number Placeholder 4"/>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240292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2"/>
          <p:cNvSpPr>
            <a:spLocks noGrp="1"/>
          </p:cNvSpPr>
          <p:nvPr>
            <p:ph type="ftr" sz="quarter" idx="11"/>
          </p:nvPr>
        </p:nvSpPr>
        <p:spPr/>
        <p:txBody>
          <a:bodyPr/>
          <a:lstStyle/>
          <a:p>
            <a:endParaRPr lang="es-CO"/>
          </a:p>
        </p:txBody>
      </p:sp>
      <p:sp>
        <p:nvSpPr>
          <p:cNvPr id="6" name="Slide Number Placeholder 3"/>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962770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5"/>
          <p:cNvSpPr>
            <a:spLocks noGrp="1"/>
          </p:cNvSpPr>
          <p:nvPr>
            <p:ph type="ftr" sz="quarter" idx="11"/>
          </p:nvPr>
        </p:nvSpPr>
        <p:spPr/>
        <p:txBody>
          <a:bodyPr/>
          <a:lstStyle/>
          <a:p>
            <a:endParaRPr lang="es-CO"/>
          </a:p>
        </p:txBody>
      </p:sp>
      <p:sp>
        <p:nvSpPr>
          <p:cNvPr id="6" name="Slide Number Placeholder 6"/>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1686068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7559104-033B-4E5E-A64E-D256CA35D27B}" type="datetimeFigureOut">
              <a:rPr lang="es-CO" smtClean="0"/>
              <a:t>12/03/2014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53132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7559104-033B-4E5E-A64E-D256CA35D27B}" type="datetimeFigureOut">
              <a:rPr lang="es-CO" smtClean="0"/>
              <a:t>12/03/2014</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349682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601075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6948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2594898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4"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31155216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4"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2747480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2839723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7559104-033B-4E5E-A64E-D256CA35D27B}" type="datetimeFigureOut">
              <a:rPr lang="es-CO" smtClean="0"/>
              <a:t>12/03/2014</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85C27CAB-BAF9-4E02-BFC0-E4862EA03459}" type="slidenum">
              <a:rPr lang="es-CO" smtClean="0"/>
              <a:t>‹Nº›</a:t>
            </a:fld>
            <a:endParaRPr lang="es-CO"/>
          </a:p>
        </p:txBody>
      </p:sp>
    </p:spTree>
    <p:extLst>
      <p:ext uri="{BB962C8B-B14F-4D97-AF65-F5344CB8AC3E}">
        <p14:creationId xmlns:p14="http://schemas.microsoft.com/office/powerpoint/2010/main" val="185497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7559104-033B-4E5E-A64E-D256CA35D27B}" type="datetimeFigureOut">
              <a:rPr lang="es-CO" smtClean="0"/>
              <a:t>12/03/2014</a:t>
            </a:fld>
            <a:endParaRPr lang="es-CO"/>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CO"/>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5C27CAB-BAF9-4E02-BFC0-E4862EA03459}" type="slidenum">
              <a:rPr lang="es-CO" smtClean="0"/>
              <a:t>‹Nº›</a:t>
            </a:fld>
            <a:endParaRPr lang="es-CO"/>
          </a:p>
        </p:txBody>
      </p:sp>
    </p:spTree>
    <p:extLst>
      <p:ext uri="{BB962C8B-B14F-4D97-AF65-F5344CB8AC3E}">
        <p14:creationId xmlns:p14="http://schemas.microsoft.com/office/powerpoint/2010/main" val="92237940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eltiempo.com/vida-de-hoy/educacion/desde-el-2016-el-icfes-evaluara-competencias-de-los-adultos_13641596-4" TargetMode="External"/><Relationship Id="rId2" Type="http://schemas.openxmlformats.org/officeDocument/2006/relationships/hyperlink" Target="http://www.eltiempo.com/justicia/" TargetMode="External"/><Relationship Id="rId1" Type="http://schemas.openxmlformats.org/officeDocument/2006/relationships/slideLayout" Target="../slideLayouts/slideLayout2.xml"/><Relationship Id="rId4" Type="http://schemas.openxmlformats.org/officeDocument/2006/relationships/hyperlink" Target="http://www.semana.com/Especiales/proyectovictim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CO" dirty="0" smtClean="0"/>
              <a:t>PERIODISMO VIRTUAL</a:t>
            </a:r>
            <a:br>
              <a:rPr lang="es-CO" dirty="0" smtClean="0"/>
            </a:br>
            <a:endParaRPr lang="es-CO" dirty="0"/>
          </a:p>
        </p:txBody>
      </p:sp>
      <p:sp>
        <p:nvSpPr>
          <p:cNvPr id="3" name="Subtítulo 2"/>
          <p:cNvSpPr>
            <a:spLocks noGrp="1"/>
          </p:cNvSpPr>
          <p:nvPr>
            <p:ph type="subTitle" idx="1"/>
          </p:nvPr>
        </p:nvSpPr>
        <p:spPr/>
        <p:txBody>
          <a:bodyPr/>
          <a:lstStyle/>
          <a:p>
            <a:r>
              <a:rPr lang="es-CO" dirty="0" smtClean="0"/>
              <a:t>ELABORADO POR: JULIANA ARANGO MENESES </a:t>
            </a:r>
            <a:endParaRPr lang="es-CO" dirty="0"/>
          </a:p>
        </p:txBody>
      </p:sp>
    </p:spTree>
    <p:extLst>
      <p:ext uri="{BB962C8B-B14F-4D97-AF65-F5344CB8AC3E}">
        <p14:creationId xmlns:p14="http://schemas.microsoft.com/office/powerpoint/2010/main" val="677137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Ejemplo de pirámide invertida en el primer nivel:</a:t>
            </a:r>
            <a:endParaRPr lang="es-CO" dirty="0"/>
          </a:p>
        </p:txBody>
      </p:sp>
      <p:pic>
        <p:nvPicPr>
          <p:cNvPr id="11" name="Marcador de contenido 10"/>
          <p:cNvPicPr>
            <a:picLocks noGrp="1" noChangeAspect="1"/>
          </p:cNvPicPr>
          <p:nvPr>
            <p:ph idx="1"/>
          </p:nvPr>
        </p:nvPicPr>
        <p:blipFill>
          <a:blip r:embed="rId2"/>
          <a:stretch>
            <a:fillRect/>
          </a:stretch>
        </p:blipFill>
        <p:spPr>
          <a:xfrm>
            <a:off x="1847322" y="2052638"/>
            <a:ext cx="7459132" cy="4195762"/>
          </a:xfrm>
          <a:prstGeom prst="rect">
            <a:avLst/>
          </a:prstGeom>
        </p:spPr>
      </p:pic>
    </p:spTree>
    <p:extLst>
      <p:ext uri="{BB962C8B-B14F-4D97-AF65-F5344CB8AC3E}">
        <p14:creationId xmlns:p14="http://schemas.microsoft.com/office/powerpoint/2010/main" val="41494096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376747"/>
          </a:xfrm>
        </p:spPr>
        <p:txBody>
          <a:bodyPr>
            <a:normAutofit fontScale="90000"/>
          </a:bodyPr>
          <a:lstStyle/>
          <a:p>
            <a:r>
              <a:rPr lang="es-CO" dirty="0" smtClean="0"/>
              <a:t>Definición del primer nivel</a:t>
            </a:r>
            <a:endParaRPr lang="es-CO" dirty="0"/>
          </a:p>
        </p:txBody>
      </p:sp>
      <p:sp>
        <p:nvSpPr>
          <p:cNvPr id="3" name="Marcador de contenido 2"/>
          <p:cNvSpPr>
            <a:spLocks noGrp="1"/>
          </p:cNvSpPr>
          <p:nvPr>
            <p:ph idx="1"/>
          </p:nvPr>
        </p:nvSpPr>
        <p:spPr>
          <a:xfrm>
            <a:off x="838200" y="1022498"/>
            <a:ext cx="10515600" cy="4351338"/>
          </a:xfrm>
        </p:spPr>
        <p:txBody>
          <a:bodyPr/>
          <a:lstStyle/>
          <a:p>
            <a:pPr marL="0" indent="0">
              <a:buNone/>
            </a:pPr>
            <a:endParaRPr lang="es-CO" dirty="0"/>
          </a:p>
        </p:txBody>
      </p:sp>
      <p:sp>
        <p:nvSpPr>
          <p:cNvPr id="4" name="Rectángulo 3"/>
          <p:cNvSpPr/>
          <p:nvPr/>
        </p:nvSpPr>
        <p:spPr>
          <a:xfrm>
            <a:off x="838200" y="1859339"/>
            <a:ext cx="9932719" cy="2677656"/>
          </a:xfrm>
          <a:prstGeom prst="rect">
            <a:avLst/>
          </a:prstGeom>
        </p:spPr>
        <p:txBody>
          <a:bodyPr wrap="square">
            <a:spAutoFit/>
          </a:bodyPr>
          <a:lstStyle/>
          <a:p>
            <a:r>
              <a:rPr lang="es-CO" sz="2400" dirty="0" smtClean="0">
                <a:latin typeface="Arial" panose="020B0604020202020204" pitchFamily="34" charset="0"/>
                <a:cs typeface="Arial" panose="020B0604020202020204" pitchFamily="34" charset="0"/>
              </a:rPr>
              <a:t>La palabra ‘básico’ dentro de la </a:t>
            </a:r>
            <a:r>
              <a:rPr lang="es-CO" sz="2400" dirty="0" err="1" smtClean="0">
                <a:latin typeface="Arial" panose="020B0604020202020204" pitchFamily="34" charset="0"/>
                <a:cs typeface="Arial" panose="020B0604020202020204" pitchFamily="34" charset="0"/>
              </a:rPr>
              <a:t>deﬁnición</a:t>
            </a:r>
            <a:r>
              <a:rPr lang="es-CO" sz="2400" dirty="0" smtClean="0">
                <a:latin typeface="Arial" panose="020B0604020202020204" pitchFamily="34" charset="0"/>
                <a:cs typeface="Arial" panose="020B0604020202020204" pitchFamily="34" charset="0"/>
              </a:rPr>
              <a:t> de este nivel hace referencia al trabajo (mínimo) que se le exige al autor/editor para presentar el contenido. No pretende </a:t>
            </a:r>
            <a:r>
              <a:rPr lang="es-CO" sz="2400" dirty="0" err="1" smtClean="0">
                <a:latin typeface="Arial" panose="020B0604020202020204" pitchFamily="34" charset="0"/>
                <a:cs typeface="Arial" panose="020B0604020202020204" pitchFamily="34" charset="0"/>
              </a:rPr>
              <a:t>descaliﬁcar</a:t>
            </a:r>
            <a:r>
              <a:rPr lang="es-CO" sz="2400" dirty="0" smtClean="0">
                <a:latin typeface="Arial" panose="020B0604020202020204" pitchFamily="34" charset="0"/>
                <a:cs typeface="Arial" panose="020B0604020202020204" pitchFamily="34" charset="0"/>
              </a:rPr>
              <a:t> esta forma de presentación, pues es muy </a:t>
            </a:r>
            <a:r>
              <a:rPr lang="es-CO" sz="2400" dirty="0" err="1" smtClean="0">
                <a:latin typeface="Arial" panose="020B0604020202020204" pitchFamily="34" charset="0"/>
                <a:cs typeface="Arial" panose="020B0604020202020204" pitchFamily="34" charset="0"/>
              </a:rPr>
              <a:t>eﬁciente</a:t>
            </a:r>
            <a:r>
              <a:rPr lang="es-CO" sz="2400" dirty="0" smtClean="0">
                <a:latin typeface="Arial" panose="020B0604020202020204" pitchFamily="34" charset="0"/>
                <a:cs typeface="Arial" panose="020B0604020202020204" pitchFamily="34" charset="0"/>
              </a:rPr>
              <a:t> y, en muchos casos, la más recomendada (la longitud del texto es uno de los parámetros para decidirse por ella). De hecho, es en este nivel en el que está la mayoría de los sitios Web de periódicos.</a:t>
            </a:r>
            <a:endParaRPr lang="es-CO"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3548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solidFill>
                  <a:prstClr val="black"/>
                </a:solidFill>
              </a:rPr>
              <a:t>Ejemplo de pirámide invertida en el </a:t>
            </a:r>
            <a:r>
              <a:rPr lang="es-CO" dirty="0" smtClean="0">
                <a:solidFill>
                  <a:prstClr val="black"/>
                </a:solidFill>
              </a:rPr>
              <a:t>segundo nivel</a:t>
            </a:r>
            <a:r>
              <a:rPr lang="es-CO" dirty="0">
                <a:solidFill>
                  <a:prstClr val="black"/>
                </a:solidFill>
              </a:rPr>
              <a:t>:</a:t>
            </a:r>
            <a:endParaRPr lang="es-CO" dirty="0"/>
          </a:p>
        </p:txBody>
      </p:sp>
      <p:pic>
        <p:nvPicPr>
          <p:cNvPr id="8" name="Marcador de contenido 7"/>
          <p:cNvPicPr>
            <a:picLocks noGrp="1" noChangeAspect="1"/>
          </p:cNvPicPr>
          <p:nvPr>
            <p:ph idx="1"/>
          </p:nvPr>
        </p:nvPicPr>
        <p:blipFill>
          <a:blip r:embed="rId2"/>
          <a:stretch>
            <a:fillRect/>
          </a:stretch>
        </p:blipFill>
        <p:spPr>
          <a:xfrm>
            <a:off x="838200" y="1825625"/>
            <a:ext cx="4982029" cy="4351338"/>
          </a:xfrm>
          <a:prstGeom prst="rect">
            <a:avLst/>
          </a:prstGeom>
        </p:spPr>
      </p:pic>
      <p:pic>
        <p:nvPicPr>
          <p:cNvPr id="9" name="Imagen 8"/>
          <p:cNvPicPr>
            <a:picLocks noChangeAspect="1"/>
          </p:cNvPicPr>
          <p:nvPr/>
        </p:nvPicPr>
        <p:blipFill>
          <a:blip r:embed="rId3"/>
          <a:stretch>
            <a:fillRect/>
          </a:stretch>
        </p:blipFill>
        <p:spPr>
          <a:xfrm>
            <a:off x="6270171" y="1825626"/>
            <a:ext cx="4513943" cy="4351338"/>
          </a:xfrm>
          <a:prstGeom prst="rect">
            <a:avLst/>
          </a:prstGeom>
        </p:spPr>
      </p:pic>
    </p:spTree>
    <p:extLst>
      <p:ext uri="{BB962C8B-B14F-4D97-AF65-F5344CB8AC3E}">
        <p14:creationId xmlns:p14="http://schemas.microsoft.com/office/powerpoint/2010/main" val="15139282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119291"/>
          </a:xfrm>
        </p:spPr>
        <p:txBody>
          <a:bodyPr/>
          <a:lstStyle/>
          <a:p>
            <a:r>
              <a:rPr lang="es-CO" dirty="0" smtClean="0"/>
              <a:t>DEFINICIÓN DEL SEGUNDO NIVEL:</a:t>
            </a:r>
            <a:endParaRPr lang="es-CO" dirty="0"/>
          </a:p>
        </p:txBody>
      </p:sp>
      <p:sp>
        <p:nvSpPr>
          <p:cNvPr id="3" name="Marcador de contenido 2"/>
          <p:cNvSpPr>
            <a:spLocks noGrp="1"/>
          </p:cNvSpPr>
          <p:nvPr>
            <p:ph idx="1"/>
          </p:nvPr>
        </p:nvSpPr>
        <p:spPr>
          <a:xfrm>
            <a:off x="249382" y="1579418"/>
            <a:ext cx="11104418" cy="4785757"/>
          </a:xfrm>
        </p:spPr>
        <p:txBody>
          <a:bodyPr>
            <a:noAutofit/>
          </a:bodyPr>
          <a:lstStyle/>
          <a:p>
            <a:pPr marL="0" indent="0">
              <a:buNone/>
            </a:pPr>
            <a:r>
              <a:rPr lang="es-CO" sz="2400" dirty="0" smtClean="0">
                <a:latin typeface="Arial" panose="020B0604020202020204" pitchFamily="34" charset="0"/>
                <a:cs typeface="Arial" panose="020B0604020202020204" pitchFamily="34" charset="0"/>
              </a:rPr>
              <a:t>Algunos textos originalmente creados como lineales se prestan para ser elaborados </a:t>
            </a:r>
          </a:p>
          <a:p>
            <a:pPr marL="0" indent="0">
              <a:buNone/>
            </a:pPr>
            <a:r>
              <a:rPr lang="es-CO" sz="2400" dirty="0" smtClean="0">
                <a:latin typeface="Arial" panose="020B0604020202020204" pitchFamily="34" charset="0"/>
                <a:cs typeface="Arial" panose="020B0604020202020204" pitchFamily="34" charset="0"/>
              </a:rPr>
              <a:t>mejor para el ambiente digital, incluso dentro de la misma página Web. Tal es el caso </a:t>
            </a:r>
            <a:r>
              <a:rPr lang="es-CO" sz="2400" dirty="0" smtClean="0">
                <a:latin typeface="Arial" panose="020B0604020202020204" pitchFamily="34" charset="0"/>
                <a:cs typeface="Arial" panose="020B0604020202020204" pitchFamily="34" charset="0"/>
              </a:rPr>
              <a:t>de </a:t>
            </a:r>
            <a:r>
              <a:rPr lang="es-CO" sz="2400" dirty="0" smtClean="0">
                <a:latin typeface="Arial" panose="020B0604020202020204" pitchFamily="34" charset="0"/>
                <a:cs typeface="Arial" panose="020B0604020202020204" pitchFamily="34" charset="0"/>
              </a:rPr>
              <a:t>aquellos que se pueden dividir temáticamente. Esto es algo que no funciona bien o </a:t>
            </a:r>
            <a:r>
              <a:rPr lang="es-CO" sz="2400" dirty="0" smtClean="0">
                <a:latin typeface="Arial" panose="020B0604020202020204" pitchFamily="34" charset="0"/>
                <a:cs typeface="Arial" panose="020B0604020202020204" pitchFamily="34" charset="0"/>
              </a:rPr>
              <a:t>no </a:t>
            </a:r>
            <a:r>
              <a:rPr lang="es-CO" sz="2400" dirty="0" smtClean="0">
                <a:latin typeface="Arial" panose="020B0604020202020204" pitchFamily="34" charset="0"/>
                <a:cs typeface="Arial" panose="020B0604020202020204" pitchFamily="34" charset="0"/>
              </a:rPr>
              <a:t>se puede hacer con todos los textos lineales.</a:t>
            </a:r>
          </a:p>
          <a:p>
            <a:pPr marL="0" indent="0">
              <a:buNone/>
            </a:pPr>
            <a:r>
              <a:rPr lang="es-CO" sz="2400" dirty="0" smtClean="0">
                <a:latin typeface="Arial" panose="020B0604020202020204" pitchFamily="34" charset="0"/>
                <a:cs typeface="Arial" panose="020B0604020202020204" pitchFamily="34" charset="0"/>
              </a:rPr>
              <a:t>En este nivel, el autor/editor realiza el ejercicio de jerarquización y </a:t>
            </a:r>
            <a:r>
              <a:rPr lang="es-CO" sz="2400" dirty="0" err="1" smtClean="0">
                <a:latin typeface="Arial" panose="020B0604020202020204" pitchFamily="34" charset="0"/>
                <a:cs typeface="Arial" panose="020B0604020202020204" pitchFamily="34" charset="0"/>
              </a:rPr>
              <a:t>clasiﬁcación</a:t>
            </a:r>
            <a:r>
              <a:rPr lang="es-CO" sz="2400" dirty="0" smtClean="0">
                <a:latin typeface="Arial" panose="020B0604020202020204" pitchFamily="34" charset="0"/>
                <a:cs typeface="Arial" panose="020B0604020202020204" pitchFamily="34" charset="0"/>
              </a:rPr>
              <a:t> (o si se quiere, </a:t>
            </a:r>
            <a:r>
              <a:rPr lang="es-CO" sz="2400" dirty="0" smtClean="0">
                <a:latin typeface="Arial" panose="020B0604020202020204" pitchFamily="34" charset="0"/>
                <a:cs typeface="Arial" panose="020B0604020202020204" pitchFamily="34" charset="0"/>
              </a:rPr>
              <a:t>taxonomía</a:t>
            </a:r>
            <a:r>
              <a:rPr lang="es-CO" sz="2400" dirty="0" smtClean="0">
                <a:latin typeface="Arial" panose="020B0604020202020204" pitchFamily="34" charset="0"/>
                <a:cs typeface="Arial" panose="020B0604020202020204" pitchFamily="34" charset="0"/>
              </a:rPr>
              <a:t>) del texto. A partir del tema principal, expuesto en el primer párrafo, </a:t>
            </a:r>
            <a:r>
              <a:rPr lang="es-CO" sz="2400" dirty="0" err="1" smtClean="0">
                <a:latin typeface="Arial" panose="020B0604020202020204" pitchFamily="34" charset="0"/>
                <a:cs typeface="Arial" panose="020B0604020202020204" pitchFamily="34" charset="0"/>
              </a:rPr>
              <a:t>deﬁne</a:t>
            </a:r>
            <a:r>
              <a:rPr lang="es-CO" sz="2400" dirty="0" smtClean="0">
                <a:latin typeface="Arial" panose="020B0604020202020204" pitchFamily="34" charset="0"/>
                <a:cs typeface="Arial" panose="020B0604020202020204" pitchFamily="34" charset="0"/>
              </a:rPr>
              <a:t> </a:t>
            </a:r>
            <a:r>
              <a:rPr lang="es-CO" sz="2400" dirty="0" smtClean="0">
                <a:latin typeface="Arial" panose="020B0604020202020204" pitchFamily="34" charset="0"/>
                <a:cs typeface="Arial" panose="020B0604020202020204" pitchFamily="34" charset="0"/>
              </a:rPr>
              <a:t>subtemas </a:t>
            </a:r>
            <a:r>
              <a:rPr lang="es-CO" sz="2400" dirty="0" smtClean="0">
                <a:latin typeface="Arial" panose="020B0604020202020204" pitchFamily="34" charset="0"/>
                <a:cs typeface="Arial" panose="020B0604020202020204" pitchFamily="34" charset="0"/>
              </a:rPr>
              <a:t>que son presentados o introducidos por </a:t>
            </a:r>
            <a:r>
              <a:rPr lang="es-CO" sz="2400" dirty="0" err="1" smtClean="0">
                <a:latin typeface="Arial" panose="020B0604020202020204" pitchFamily="34" charset="0"/>
                <a:cs typeface="Arial" panose="020B0604020202020204" pitchFamily="34" charset="0"/>
              </a:rPr>
              <a:t>intertítulos</a:t>
            </a:r>
            <a:r>
              <a:rPr lang="es-CO" sz="2400" dirty="0" smtClean="0">
                <a:latin typeface="Arial" panose="020B0604020202020204" pitchFamily="34" charset="0"/>
                <a:cs typeface="Arial" panose="020B0604020202020204" pitchFamily="34" charset="0"/>
              </a:rPr>
              <a:t> dentro de la misma página.</a:t>
            </a:r>
            <a:endParaRPr lang="es-CO"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4250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solidFill>
                  <a:prstClr val="black"/>
                </a:solidFill>
              </a:rPr>
              <a:t>Ejemplo de pirámide invertida en el </a:t>
            </a:r>
            <a:r>
              <a:rPr lang="es-CO" dirty="0" smtClean="0">
                <a:solidFill>
                  <a:prstClr val="black"/>
                </a:solidFill>
              </a:rPr>
              <a:t>tercer </a:t>
            </a:r>
            <a:r>
              <a:rPr lang="es-CO" dirty="0">
                <a:solidFill>
                  <a:prstClr val="black"/>
                </a:solidFill>
              </a:rPr>
              <a:t>nivel:</a:t>
            </a:r>
            <a:endParaRPr lang="es-CO" dirty="0"/>
          </a:p>
        </p:txBody>
      </p:sp>
      <p:pic>
        <p:nvPicPr>
          <p:cNvPr id="4" name="Marcador de contenido 3"/>
          <p:cNvPicPr>
            <a:picLocks noGrp="1" noChangeAspect="1"/>
          </p:cNvPicPr>
          <p:nvPr>
            <p:ph idx="1"/>
          </p:nvPr>
        </p:nvPicPr>
        <p:blipFill>
          <a:blip r:embed="rId2"/>
          <a:stretch>
            <a:fillRect/>
          </a:stretch>
        </p:blipFill>
        <p:spPr>
          <a:xfrm>
            <a:off x="1578429" y="1825625"/>
            <a:ext cx="4517571" cy="4351338"/>
          </a:xfrm>
          <a:prstGeom prst="rect">
            <a:avLst/>
          </a:prstGeom>
        </p:spPr>
      </p:pic>
      <p:pic>
        <p:nvPicPr>
          <p:cNvPr id="5" name="Imagen 4"/>
          <p:cNvPicPr>
            <a:picLocks noChangeAspect="1"/>
          </p:cNvPicPr>
          <p:nvPr/>
        </p:nvPicPr>
        <p:blipFill>
          <a:blip r:embed="rId3"/>
          <a:stretch>
            <a:fillRect/>
          </a:stretch>
        </p:blipFill>
        <p:spPr>
          <a:xfrm>
            <a:off x="5498274" y="1825625"/>
            <a:ext cx="4405746" cy="4351338"/>
          </a:xfrm>
          <a:prstGeom prst="rect">
            <a:avLst/>
          </a:prstGeom>
        </p:spPr>
      </p:pic>
    </p:spTree>
    <p:extLst>
      <p:ext uri="{BB962C8B-B14F-4D97-AF65-F5344CB8AC3E}">
        <p14:creationId xmlns:p14="http://schemas.microsoft.com/office/powerpoint/2010/main" val="1522672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DEFINICIÓN DEL TERCER NIVEL:</a:t>
            </a:r>
            <a:endParaRPr lang="es-CO" dirty="0"/>
          </a:p>
        </p:txBody>
      </p:sp>
      <p:sp>
        <p:nvSpPr>
          <p:cNvPr id="3" name="Marcador de contenido 2"/>
          <p:cNvSpPr>
            <a:spLocks noGrp="1"/>
          </p:cNvSpPr>
          <p:nvPr>
            <p:ph idx="1"/>
          </p:nvPr>
        </p:nvSpPr>
        <p:spPr/>
        <p:txBody>
          <a:bodyPr>
            <a:normAutofit lnSpcReduction="10000"/>
          </a:bodyPr>
          <a:lstStyle/>
          <a:p>
            <a:pPr marL="0" indent="0">
              <a:buNone/>
            </a:pPr>
            <a:r>
              <a:rPr lang="es-CO" sz="2400" dirty="0" smtClean="0">
                <a:latin typeface="Arial" panose="020B0604020202020204" pitchFamily="34" charset="0"/>
                <a:cs typeface="Arial" panose="020B0604020202020204" pitchFamily="34" charset="0"/>
              </a:rPr>
              <a:t>Pirámides </a:t>
            </a:r>
            <a:r>
              <a:rPr lang="es-CO" sz="2400" dirty="0" err="1" smtClean="0">
                <a:latin typeface="Arial" panose="020B0604020202020204" pitchFamily="34" charset="0"/>
                <a:cs typeface="Arial" panose="020B0604020202020204" pitchFamily="34" charset="0"/>
              </a:rPr>
              <a:t>ﬂotantes</a:t>
            </a:r>
            <a:r>
              <a:rPr lang="es-CO" sz="2400" dirty="0" smtClean="0">
                <a:latin typeface="Arial" panose="020B0604020202020204" pitchFamily="34" charset="0"/>
                <a:cs typeface="Arial" panose="020B0604020202020204" pitchFamily="34" charset="0"/>
              </a:rPr>
              <a:t> ubicadas en diferentes páginas Web. El usuario escoge su propia ruta de navegación y construye su propia pirámide invertida a partir de la presentación y exposición del tema.</a:t>
            </a:r>
          </a:p>
          <a:p>
            <a:pPr marL="0" indent="0">
              <a:buNone/>
            </a:pPr>
            <a:r>
              <a:rPr lang="es-CO" sz="2400" dirty="0" smtClean="0">
                <a:latin typeface="Arial" panose="020B0604020202020204" pitchFamily="34" charset="0"/>
                <a:cs typeface="Arial" panose="020B0604020202020204" pitchFamily="34" charset="0"/>
              </a:rPr>
              <a:t>El orden en que aparecen los enlaces podría ser interpretado como una ruta sugerida por el autor, y de hecho lo es. En este modelo, cada subtema se debe explicar y sostener por sí mismo, es decir, no depender de los demás, solo del principal expuesto primero. Cada uno debe ser desarrollado siguiendo la estructura de una pequeña pirámide invertida. Así mismo, todos deberían tener enlaces a los temas restantes, para facilitar la navegación del usuario.</a:t>
            </a:r>
            <a:endParaRPr lang="es-CO"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7018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p:txBody>
          <a:bodyPr/>
          <a:lstStyle/>
          <a:p>
            <a:pPr marL="0" indent="0">
              <a:buNone/>
            </a:pPr>
            <a:r>
              <a:rPr lang="es-CO" dirty="0" smtClean="0"/>
              <a:t>LINK: </a:t>
            </a:r>
          </a:p>
          <a:p>
            <a:pPr marL="0" indent="0">
              <a:buNone/>
            </a:pPr>
            <a:r>
              <a:rPr lang="es-CO" dirty="0" smtClean="0"/>
              <a:t>Primer nivel</a:t>
            </a:r>
            <a:r>
              <a:rPr lang="es-CO" dirty="0"/>
              <a:t>: </a:t>
            </a:r>
            <a:r>
              <a:rPr lang="es-CO" dirty="0">
                <a:hlinkClick r:id="rId2"/>
              </a:rPr>
              <a:t>http://www.eltiempo.com/justicia</a:t>
            </a:r>
            <a:r>
              <a:rPr lang="es-CO" dirty="0" smtClean="0">
                <a:hlinkClick r:id="rId2"/>
              </a:rPr>
              <a:t>/</a:t>
            </a:r>
            <a:endParaRPr lang="es-CO" dirty="0" smtClean="0"/>
          </a:p>
          <a:p>
            <a:pPr marL="0" indent="0">
              <a:buNone/>
            </a:pPr>
            <a:r>
              <a:rPr lang="es-CO" dirty="0" smtClean="0"/>
              <a:t>Segundo nivel</a:t>
            </a:r>
            <a:r>
              <a:rPr lang="es-CO" dirty="0"/>
              <a:t>: </a:t>
            </a:r>
            <a:r>
              <a:rPr lang="es-CO" dirty="0">
                <a:hlinkClick r:id="rId3"/>
              </a:rPr>
              <a:t>http://</a:t>
            </a:r>
            <a:r>
              <a:rPr lang="es-CO" dirty="0" smtClean="0">
                <a:hlinkClick r:id="rId3"/>
              </a:rPr>
              <a:t>www.eltiempo.com/vida-de-hoy/educacion/desde-el-2016-el-icfes-evaluara-competencias-de-los-adultos_13641596-4</a:t>
            </a:r>
            <a:endParaRPr lang="es-CO" dirty="0" smtClean="0"/>
          </a:p>
          <a:p>
            <a:pPr marL="0" indent="0">
              <a:buNone/>
            </a:pPr>
            <a:r>
              <a:rPr lang="es-CO" dirty="0" smtClean="0"/>
              <a:t>Tercer nivel</a:t>
            </a:r>
            <a:r>
              <a:rPr lang="es-CO" dirty="0"/>
              <a:t>: </a:t>
            </a:r>
            <a:r>
              <a:rPr lang="es-CO" dirty="0">
                <a:hlinkClick r:id="rId4"/>
              </a:rPr>
              <a:t>http://www.semana.com/Especiales/proyectovictimas</a:t>
            </a:r>
            <a:r>
              <a:rPr lang="es-CO" dirty="0" smtClean="0">
                <a:hlinkClick r:id="rId4"/>
              </a:rPr>
              <a:t>/</a:t>
            </a:r>
            <a:endParaRPr lang="es-CO" dirty="0" smtClean="0"/>
          </a:p>
          <a:p>
            <a:pPr marL="0" indent="0">
              <a:buNone/>
            </a:pPr>
            <a:endParaRPr lang="es-CO" dirty="0"/>
          </a:p>
        </p:txBody>
      </p:sp>
    </p:spTree>
    <p:extLst>
      <p:ext uri="{BB962C8B-B14F-4D97-AF65-F5344CB8AC3E}">
        <p14:creationId xmlns:p14="http://schemas.microsoft.com/office/powerpoint/2010/main" val="15239316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92</TotalTime>
  <Words>382</Words>
  <Application>Microsoft Office PowerPoint</Application>
  <PresentationFormat>Panorámica</PresentationFormat>
  <Paragraphs>18</Paragraphs>
  <Slides>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Arial</vt:lpstr>
      <vt:lpstr>Century Gothic</vt:lpstr>
      <vt:lpstr>Wingdings 3</vt:lpstr>
      <vt:lpstr>Ion</vt:lpstr>
      <vt:lpstr>PERIODISMO VIRTUAL </vt:lpstr>
      <vt:lpstr>Ejemplo de pirámide invertida en el primer nivel:</vt:lpstr>
      <vt:lpstr>Definición del primer nivel</vt:lpstr>
      <vt:lpstr>Ejemplo de pirámide invertida en el segundo nivel:</vt:lpstr>
      <vt:lpstr>DEFINICIÓN DEL SEGUNDO NIVEL:</vt:lpstr>
      <vt:lpstr>Ejemplo de pirámide invertida en el tercer nivel:</vt:lpstr>
      <vt:lpstr>DEFINICIÓN DEL TERCER NIVEL:</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PERIODISMO VIRTUAL</dc:title>
  <dc:creator>1</dc:creator>
  <cp:lastModifiedBy>15</cp:lastModifiedBy>
  <cp:revision>12</cp:revision>
  <dcterms:created xsi:type="dcterms:W3CDTF">2014-03-12T15:48:54Z</dcterms:created>
  <dcterms:modified xsi:type="dcterms:W3CDTF">2014-03-12T20:37:43Z</dcterms:modified>
</cp:coreProperties>
</file>